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3" r:id="rId2"/>
    <p:sldId id="350" r:id="rId3"/>
    <p:sldId id="351" r:id="rId4"/>
    <p:sldId id="352" r:id="rId5"/>
    <p:sldId id="355" r:id="rId6"/>
    <p:sldId id="35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60310-715F-4570-AD2A-309D6AB7F6FB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DAC4-95C1-4E46-BCE3-32B855CFE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1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14841-9F5B-4966-A412-AEB37E6E35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69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14841-9F5B-4966-A412-AEB37E6E35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0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14841-9F5B-4966-A412-AEB37E6E35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14841-9F5B-4966-A412-AEB37E6E35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99BDC-1DEA-451F-AE4C-535503502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91F23-52B9-443B-9743-ACB20C7C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9D09E-055C-46AB-885E-B3A59A30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5DB470-0C15-48DC-A6EE-BA5FC06A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498A8-3FE1-4E16-85BE-F5DE5E87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5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9F13-FFA0-4235-8027-ED35CA59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516-A065-4968-BDF1-32FD657B7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9BC66-12BD-42CC-A612-2D7D1F62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67DAA-349D-432C-88A3-0361E38C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CC6E8-D52B-430D-8B08-EB4AB537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D1D516-B86F-406B-A554-448DA17EA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D4D1C-7100-42FA-B23B-505181414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DEE6D-3F35-43FA-A81E-52DAEE65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287E2-6349-451B-B58E-287A9028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B8D4F6-2EDE-455F-A632-31E8575B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1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AF3E8-9F27-40EE-95FF-8A359D59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C6D32-C6E5-4A58-B37E-C2864278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FC0AC-970E-4BAB-8D4B-549079D0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5AE6F-8133-49AC-8C2E-E14F33CB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5DFE0-F302-440F-8FB0-AE4341C8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3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FC7D0-3EA3-4313-B7F4-BB104E9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9B5AB5-6480-404D-8104-1386F269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FFD6A-7E23-43E4-B5DF-3D1FB725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44AEF-69F0-44B2-BF73-9BB921F6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07D8B-0D46-4ED2-BE31-7B3E5C2B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4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F31E0-5D05-48E9-8793-1EA2CAF4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CD29F-EA2C-481F-BD91-81F67CB95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8C0F2-40EE-40FB-BF62-9F8484B60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CFD75-28B3-4857-AC2D-015AFFA1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7A606-BDB9-4372-9C77-E4A5D99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A44BF-E757-4305-B888-27F50413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2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04759-13F5-4F4C-A4B0-E6E800E8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118F9-3C72-43C1-83AA-6963B235A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94BCD-4024-4EC1-9406-5289B2DEE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50C109-07A4-478A-9DCC-4CA42A1B8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458D31-103A-4012-AD5E-73C4D3361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62A0C-1FC9-4483-ABBE-BFDEE912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D1033F-2DE7-4249-B110-8E9E09C9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C5623E-EA5E-440D-8695-7A873314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7B551-E825-4F10-BCE5-8239563D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03F94-C7A1-49A4-9A10-AEE4C18D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0B5730-C4F9-4764-AA6C-CF48AF5B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42E363-3A1B-4293-A5F1-2956BED0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6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78CBB9-2DF8-4137-8903-EC251529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4006F8-F9AD-4B0E-A892-887E5093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D3E8D8-8FEF-41E6-9A60-D54A32BC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6A9E0-9366-488D-8A41-88813019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1BEAE-FEFD-4FFC-8409-F5FCAF69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3B12D-F60C-4AB2-AA1E-C11A43056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CBADA-D261-407C-A693-77B01DC5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7BFC77-F248-4AF4-BD2C-60798779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B3D6F-3239-4152-8053-434A8D8C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5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09466-3C08-46C5-BC62-FDFCE195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31A185-2DC7-43FD-88DD-6CA2C6AED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8C078C-CAB6-4A58-872C-C6D211E6E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E1D5B7-1FD8-4D6F-95D2-664F08C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35840-8007-4CE1-BD9B-D3E07519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2DFAC-EC7D-4D9B-8C6F-9D8896E7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75D6-7C8B-4255-A138-A0CD79AF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A7DB1B-D3EE-49F3-B5D1-23519813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5C620-1689-47E3-B675-CAD4168A0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632A-5985-4D82-B1B1-8670685489F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3EF43-BE5C-428D-BA9D-967FAF32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98463-0A25-4B7D-BF5A-D324AD73A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E559-487E-4FA8-8B3D-45C58DE4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8000" y="1408922"/>
            <a:ext cx="11462308" cy="3732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ВОЗМОЖНОСТИ ПО «АИС Кадастровая оценка: структуризация объектов недвижимости»</a:t>
            </a:r>
          </a:p>
        </p:txBody>
      </p:sp>
      <p:sp>
        <p:nvSpPr>
          <p:cNvPr id="3" name="Овал 2"/>
          <p:cNvSpPr/>
          <p:nvPr/>
        </p:nvSpPr>
        <p:spPr>
          <a:xfrm>
            <a:off x="322879" y="2207249"/>
            <a:ext cx="345030" cy="3450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4" name="Овал 3"/>
          <p:cNvSpPr/>
          <p:nvPr/>
        </p:nvSpPr>
        <p:spPr>
          <a:xfrm>
            <a:off x="322879" y="3117282"/>
            <a:ext cx="345030" cy="3450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5" name="Овал 4"/>
          <p:cNvSpPr/>
          <p:nvPr/>
        </p:nvSpPr>
        <p:spPr>
          <a:xfrm>
            <a:off x="322879" y="4027315"/>
            <a:ext cx="345030" cy="3450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6" name="Овал 5"/>
          <p:cNvSpPr/>
          <p:nvPr/>
        </p:nvSpPr>
        <p:spPr>
          <a:xfrm>
            <a:off x="322879" y="4937348"/>
            <a:ext cx="345030" cy="3450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322879" y="5847379"/>
            <a:ext cx="345030" cy="3450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290" y="4020591"/>
            <a:ext cx="572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форматно-логический контроль на этапе ввода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289" y="3105131"/>
            <a:ext cx="1086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хранение информации о всех объектах оценки в единой базе данных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75" y="4925197"/>
            <a:ext cx="57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история действий пользователя по каждому объекту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375" y="5696728"/>
            <a:ext cx="108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автоматизирован процесс формирования статистических данных о количестве обработанных объектах недвижимости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376" y="2054798"/>
            <a:ext cx="1086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многопользовательская клиент-серверная система с авторизацией пользователей, разграничением прав и возможностью работы на любой платформе (</a:t>
            </a:r>
            <a:r>
              <a:rPr lang="en-US" dirty="0"/>
              <a:t>windows, </a:t>
            </a:r>
            <a:r>
              <a:rPr lang="en-US" dirty="0" err="1"/>
              <a:t>linux</a:t>
            </a:r>
            <a:r>
              <a:rPr lang="en-US" dirty="0"/>
              <a:t>, </a:t>
            </a:r>
            <a:r>
              <a:rPr lang="en-US" dirty="0" err="1"/>
              <a:t>macos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742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автоматизированной информационной системы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23E31A-2E11-4E18-8CC4-5358DFF1FC27}"/>
              </a:ext>
            </a:extLst>
          </p:cNvPr>
          <p:cNvSpPr/>
          <p:nvPr/>
        </p:nvSpPr>
        <p:spPr>
          <a:xfrm>
            <a:off x="65301" y="54870"/>
            <a:ext cx="104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783D0"/>
                </a:solidFill>
                <a:latin typeface="+mj-lt"/>
              </a:rPr>
              <a:t>201</a:t>
            </a:r>
            <a:r>
              <a:rPr lang="ru-RU" sz="3200" b="1" dirty="0">
                <a:solidFill>
                  <a:srgbClr val="0783D0"/>
                </a:solidFill>
                <a:latin typeface="+mj-lt"/>
              </a:rPr>
              <a:t>9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B57CFB-E202-4189-8019-7DD72A56A727}"/>
              </a:ext>
            </a:extLst>
          </p:cNvPr>
          <p:cNvCxnSpPr/>
          <p:nvPr/>
        </p:nvCxnSpPr>
        <p:spPr>
          <a:xfrm>
            <a:off x="1107844" y="106664"/>
            <a:ext cx="0" cy="646329"/>
          </a:xfrm>
          <a:prstGeom prst="line">
            <a:avLst/>
          </a:prstGeom>
          <a:ln>
            <a:solidFill>
              <a:srgbClr val="087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657C75-3C15-4715-BFFF-762055B00512}"/>
              </a:ext>
            </a:extLst>
          </p:cNvPr>
          <p:cNvSpPr txBox="1"/>
          <p:nvPr/>
        </p:nvSpPr>
        <p:spPr>
          <a:xfrm>
            <a:off x="65300" y="462849"/>
            <a:ext cx="104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783D0"/>
                </a:solidFill>
              </a:rPr>
              <a:t>г. Иркутск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E2CF36-5B41-4E18-BDB3-2BCC27BF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996" y="121429"/>
            <a:ext cx="447634" cy="46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01630" y="94549"/>
            <a:ext cx="13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782C8"/>
                </a:solidFill>
              </a:rPr>
              <a:t>ГБУ РО «Центр ГКО»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85F4344-9F1B-4105-894C-B85E1BCB1FC3}"/>
              </a:ext>
            </a:extLst>
          </p:cNvPr>
          <p:cNvCxnSpPr/>
          <p:nvPr/>
        </p:nvCxnSpPr>
        <p:spPr>
          <a:xfrm flipH="1">
            <a:off x="1400176" y="737413"/>
            <a:ext cx="885360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50372" y="6482877"/>
            <a:ext cx="1169125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1216763" y="6503480"/>
            <a:ext cx="61426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04626" y="6484779"/>
            <a:ext cx="43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H="1">
            <a:off x="356129" y="6503480"/>
            <a:ext cx="2190426" cy="19052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514B77-A246-41AD-B79C-0B4C67FE8C6C}"/>
              </a:ext>
            </a:extLst>
          </p:cNvPr>
          <p:cNvSpPr txBox="1"/>
          <p:nvPr/>
        </p:nvSpPr>
        <p:spPr>
          <a:xfrm>
            <a:off x="146621" y="6476506"/>
            <a:ext cx="260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Автоматизация</a:t>
            </a:r>
          </a:p>
        </p:txBody>
      </p:sp>
    </p:spTree>
    <p:extLst>
      <p:ext uri="{BB962C8B-B14F-4D97-AF65-F5344CB8AC3E}">
        <p14:creationId xmlns:p14="http://schemas.microsoft.com/office/powerpoint/2010/main" val="185543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H="1">
            <a:off x="250372" y="6482877"/>
            <a:ext cx="1169125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216763" y="6503480"/>
            <a:ext cx="61426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04626" y="6484779"/>
            <a:ext cx="43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H="1">
            <a:off x="356129" y="6503480"/>
            <a:ext cx="2190426" cy="19052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742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«АИС Кадастровая оценка: структуризация объектов недвижимости»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F23E31A-2E11-4E18-8CC4-5358DFF1FC27}"/>
              </a:ext>
            </a:extLst>
          </p:cNvPr>
          <p:cNvSpPr/>
          <p:nvPr/>
        </p:nvSpPr>
        <p:spPr>
          <a:xfrm>
            <a:off x="65301" y="54870"/>
            <a:ext cx="104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783D0"/>
                </a:solidFill>
                <a:latin typeface="+mj-lt"/>
              </a:rPr>
              <a:t>201</a:t>
            </a:r>
            <a:r>
              <a:rPr lang="ru-RU" sz="3200" b="1" dirty="0">
                <a:solidFill>
                  <a:srgbClr val="0783D0"/>
                </a:solidFill>
                <a:latin typeface="+mj-lt"/>
              </a:rPr>
              <a:t>9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4B57CFB-E202-4189-8019-7DD72A56A727}"/>
              </a:ext>
            </a:extLst>
          </p:cNvPr>
          <p:cNvCxnSpPr/>
          <p:nvPr/>
        </p:nvCxnSpPr>
        <p:spPr>
          <a:xfrm>
            <a:off x="1107844" y="106664"/>
            <a:ext cx="0" cy="646329"/>
          </a:xfrm>
          <a:prstGeom prst="line">
            <a:avLst/>
          </a:prstGeom>
          <a:ln>
            <a:solidFill>
              <a:srgbClr val="087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657C75-3C15-4715-BFFF-762055B00512}"/>
              </a:ext>
            </a:extLst>
          </p:cNvPr>
          <p:cNvSpPr txBox="1"/>
          <p:nvPr/>
        </p:nvSpPr>
        <p:spPr>
          <a:xfrm>
            <a:off x="65300" y="462849"/>
            <a:ext cx="104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783D0"/>
                </a:solidFill>
              </a:rPr>
              <a:t>г. Иркутск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14B77-A246-41AD-B79C-0B4C67FE8C6C}"/>
              </a:ext>
            </a:extLst>
          </p:cNvPr>
          <p:cNvSpPr txBox="1"/>
          <p:nvPr/>
        </p:nvSpPr>
        <p:spPr>
          <a:xfrm>
            <a:off x="146621" y="6476506"/>
            <a:ext cx="260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Автоматизация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475905-E908-44EF-9CA8-B5CB5335F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6" t="9484" r="16236" b="18334"/>
          <a:stretch/>
        </p:blipFill>
        <p:spPr>
          <a:xfrm>
            <a:off x="6519805" y="1482619"/>
            <a:ext cx="5019055" cy="29507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819D63-3A3C-44E9-A246-A2203DDC74F6}"/>
              </a:ext>
            </a:extLst>
          </p:cNvPr>
          <p:cNvSpPr txBox="1"/>
          <p:nvPr/>
        </p:nvSpPr>
        <p:spPr>
          <a:xfrm>
            <a:off x="346171" y="1421656"/>
            <a:ext cx="591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Стартовая страница приложения. Без авторизации пользователя, работа в системе невозможна.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826B64-40EF-4D7F-A878-FFD31DC27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19" t="11079" r="18085" b="27273"/>
          <a:stretch/>
        </p:blipFill>
        <p:spPr>
          <a:xfrm>
            <a:off x="1107844" y="3183281"/>
            <a:ext cx="5828949" cy="3073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E2CF36-5B41-4E18-BDB3-2BCC27BFA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96" y="121429"/>
            <a:ext cx="447634" cy="46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01630" y="94549"/>
            <a:ext cx="13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782C8"/>
                </a:solidFill>
              </a:rPr>
              <a:t>ГБУ РО «Центр ГКО»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819D63-3A3C-44E9-A246-A2203DDC74F6}"/>
              </a:ext>
            </a:extLst>
          </p:cNvPr>
          <p:cNvSpPr txBox="1"/>
          <p:nvPr/>
        </p:nvSpPr>
        <p:spPr>
          <a:xfrm>
            <a:off x="7369909" y="4798020"/>
            <a:ext cx="41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Панель администратора. Предназначена для настройки системы, добавления пользователей и назначения им прав.</a:t>
            </a:r>
          </a:p>
        </p:txBody>
      </p:sp>
      <p:cxnSp>
        <p:nvCxnSpPr>
          <p:cNvPr id="4" name="Прямая со стрелкой 3"/>
          <p:cNvCxnSpPr>
            <a:stCxn id="16" idx="2"/>
          </p:cNvCxnSpPr>
          <p:nvPr/>
        </p:nvCxnSpPr>
        <p:spPr>
          <a:xfrm>
            <a:off x="3303820" y="2067987"/>
            <a:ext cx="3716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2" idx="2"/>
          </p:cNvCxnSpPr>
          <p:nvPr/>
        </p:nvCxnSpPr>
        <p:spPr>
          <a:xfrm flipH="1">
            <a:off x="6261468" y="5998349"/>
            <a:ext cx="3192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85F4344-9F1B-4105-894C-B85E1BCB1FC3}"/>
              </a:ext>
            </a:extLst>
          </p:cNvPr>
          <p:cNvCxnSpPr/>
          <p:nvPr/>
        </p:nvCxnSpPr>
        <p:spPr>
          <a:xfrm flipH="1">
            <a:off x="1400176" y="737413"/>
            <a:ext cx="885360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H="1">
            <a:off x="250372" y="6482877"/>
            <a:ext cx="1169125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216763" y="6503480"/>
            <a:ext cx="61426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04626" y="6484779"/>
            <a:ext cx="43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H="1">
            <a:off x="356129" y="6503480"/>
            <a:ext cx="2190426" cy="19052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514B77-A246-41AD-B79C-0B4C67FE8C6C}"/>
              </a:ext>
            </a:extLst>
          </p:cNvPr>
          <p:cNvSpPr txBox="1"/>
          <p:nvPr/>
        </p:nvSpPr>
        <p:spPr>
          <a:xfrm>
            <a:off x="146621" y="6476506"/>
            <a:ext cx="260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Автоматизация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0E9CC2-3161-461C-A5AC-B054F130A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7" b="55386"/>
          <a:stretch/>
        </p:blipFill>
        <p:spPr>
          <a:xfrm>
            <a:off x="-1" y="3846861"/>
            <a:ext cx="12192000" cy="25365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0E7EE8-77D0-46D7-B465-3DD1054BFC47}"/>
              </a:ext>
            </a:extLst>
          </p:cNvPr>
          <p:cNvSpPr txBox="1"/>
          <p:nvPr/>
        </p:nvSpPr>
        <p:spPr>
          <a:xfrm>
            <a:off x="346171" y="1228722"/>
            <a:ext cx="717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Встроенная система распределения объектов недвижимости для группировки позволяет равномерно распределить нагрузку между сотрудниками и исключает возможность работы над одним объектом несколькими людьми.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86C48-CDEA-45AC-B286-EF56EC7A60B7}"/>
              </a:ext>
            </a:extLst>
          </p:cNvPr>
          <p:cNvSpPr txBox="1"/>
          <p:nvPr/>
        </p:nvSpPr>
        <p:spPr>
          <a:xfrm>
            <a:off x="356129" y="2578343"/>
            <a:ext cx="701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Модуль «Переназначить исполнителя» позволяет перебросить обработанный массив объектов другому исполнителю, например, для осуществления контроля за полнотой и правильностью группировки.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5AEAE3-179D-4CAB-87E9-FFF13707C3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7" t="23802" r="32500" b="61691"/>
          <a:stretch/>
        </p:blipFill>
        <p:spPr>
          <a:xfrm>
            <a:off x="7846422" y="1838596"/>
            <a:ext cx="4345578" cy="97276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23E31A-2E11-4E18-8CC4-5358DFF1FC27}"/>
              </a:ext>
            </a:extLst>
          </p:cNvPr>
          <p:cNvSpPr/>
          <p:nvPr/>
        </p:nvSpPr>
        <p:spPr>
          <a:xfrm>
            <a:off x="65301" y="54870"/>
            <a:ext cx="104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783D0"/>
                </a:solidFill>
                <a:latin typeface="+mj-lt"/>
              </a:rPr>
              <a:t>201</a:t>
            </a:r>
            <a:r>
              <a:rPr lang="ru-RU" sz="3200" b="1" dirty="0">
                <a:solidFill>
                  <a:srgbClr val="0783D0"/>
                </a:solidFill>
                <a:latin typeface="+mj-lt"/>
              </a:rPr>
              <a:t>9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B57CFB-E202-4189-8019-7DD72A56A727}"/>
              </a:ext>
            </a:extLst>
          </p:cNvPr>
          <p:cNvCxnSpPr/>
          <p:nvPr/>
        </p:nvCxnSpPr>
        <p:spPr>
          <a:xfrm>
            <a:off x="1107844" y="106664"/>
            <a:ext cx="0" cy="646329"/>
          </a:xfrm>
          <a:prstGeom prst="line">
            <a:avLst/>
          </a:prstGeom>
          <a:ln>
            <a:solidFill>
              <a:srgbClr val="087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657C75-3C15-4715-BFFF-762055B00512}"/>
              </a:ext>
            </a:extLst>
          </p:cNvPr>
          <p:cNvSpPr txBox="1"/>
          <p:nvPr/>
        </p:nvSpPr>
        <p:spPr>
          <a:xfrm>
            <a:off x="65300" y="462849"/>
            <a:ext cx="104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783D0"/>
                </a:solidFill>
              </a:rPr>
              <a:t>г. Иркутск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E2CF36-5B41-4E18-BDB3-2BCC27BFA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96" y="121429"/>
            <a:ext cx="447634" cy="46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801630" y="94549"/>
            <a:ext cx="13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782C8"/>
                </a:solidFill>
              </a:rPr>
              <a:t>ГБУ РО «Центр ГКО»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742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«АИС Кадастровая оценка: структуризация объектов недвижимости»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85F4344-9F1B-4105-894C-B85E1BCB1FC3}"/>
              </a:ext>
            </a:extLst>
          </p:cNvPr>
          <p:cNvCxnSpPr/>
          <p:nvPr/>
        </p:nvCxnSpPr>
        <p:spPr>
          <a:xfrm flipH="1">
            <a:off x="1400176" y="737413"/>
            <a:ext cx="885360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7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F514B77-A246-41AD-B79C-0B4C67FE8C6C}"/>
              </a:ext>
            </a:extLst>
          </p:cNvPr>
          <p:cNvSpPr txBox="1"/>
          <p:nvPr/>
        </p:nvSpPr>
        <p:spPr>
          <a:xfrm>
            <a:off x="356130" y="6476506"/>
            <a:ext cx="219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Автоматизация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0372" y="6482877"/>
            <a:ext cx="1169125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216763" y="6503480"/>
            <a:ext cx="61426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04626" y="6484779"/>
            <a:ext cx="43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H="1">
            <a:off x="356130" y="6521715"/>
            <a:ext cx="2190425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F9B31B-26FF-4E0F-A428-9A3992ECD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26" b="16232"/>
          <a:stretch/>
        </p:blipFill>
        <p:spPr>
          <a:xfrm>
            <a:off x="0" y="1513504"/>
            <a:ext cx="12192000" cy="4971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F2C6E0-4863-4163-8E2F-13A120983747}"/>
              </a:ext>
            </a:extLst>
          </p:cNvPr>
          <p:cNvSpPr txBox="1"/>
          <p:nvPr/>
        </p:nvSpPr>
        <p:spPr>
          <a:xfrm>
            <a:off x="120718" y="1123570"/>
            <a:ext cx="1175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Основное рабочее пространство приложения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9F17674-FACC-44C5-85A6-A8C2BF0120C2}"/>
              </a:ext>
            </a:extLst>
          </p:cNvPr>
          <p:cNvSpPr/>
          <p:nvPr/>
        </p:nvSpPr>
        <p:spPr>
          <a:xfrm>
            <a:off x="120718" y="2053436"/>
            <a:ext cx="845933" cy="27278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1FFFFF-A245-4B0F-9A5A-3422E233542D}"/>
              </a:ext>
            </a:extLst>
          </p:cNvPr>
          <p:cNvSpPr txBox="1"/>
          <p:nvPr/>
        </p:nvSpPr>
        <p:spPr>
          <a:xfrm>
            <a:off x="120719" y="1557127"/>
            <a:ext cx="24258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набор фильтров для отбора объектов по заданным условиям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6D54178-5F7A-4780-9494-1860EE100E87}"/>
              </a:ext>
            </a:extLst>
          </p:cNvPr>
          <p:cNvCxnSpPr>
            <a:cxnSpLocks/>
          </p:cNvCxnSpPr>
          <p:nvPr/>
        </p:nvCxnSpPr>
        <p:spPr>
          <a:xfrm>
            <a:off x="903510" y="1978324"/>
            <a:ext cx="0" cy="23513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3AF5172-6B48-4B91-82EF-18790A06ACE2}"/>
              </a:ext>
            </a:extLst>
          </p:cNvPr>
          <p:cNvSpPr/>
          <p:nvPr/>
        </p:nvSpPr>
        <p:spPr>
          <a:xfrm>
            <a:off x="10986720" y="2396336"/>
            <a:ext cx="845933" cy="27278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91C514-F1E7-43E7-BEC7-D2BDDD2B41AE}"/>
              </a:ext>
            </a:extLst>
          </p:cNvPr>
          <p:cNvSpPr txBox="1"/>
          <p:nvPr/>
        </p:nvSpPr>
        <p:spPr>
          <a:xfrm>
            <a:off x="8849823" y="2343636"/>
            <a:ext cx="199869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количество отфильтрованных объектов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6245B0C-073A-4586-B9E0-C045F817802E}"/>
              </a:ext>
            </a:extLst>
          </p:cNvPr>
          <p:cNvCxnSpPr>
            <a:cxnSpLocks/>
          </p:cNvCxnSpPr>
          <p:nvPr/>
        </p:nvCxnSpPr>
        <p:spPr>
          <a:xfrm>
            <a:off x="10644177" y="2571339"/>
            <a:ext cx="349897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2BC199E-10E6-41BB-90CA-59FE1BFAC074}"/>
              </a:ext>
            </a:extLst>
          </p:cNvPr>
          <p:cNvSpPr/>
          <p:nvPr/>
        </p:nvSpPr>
        <p:spPr>
          <a:xfrm>
            <a:off x="0" y="3317629"/>
            <a:ext cx="158750" cy="16979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B00383-9788-4D30-85ED-5DEE0E80B5AC}"/>
              </a:ext>
            </a:extLst>
          </p:cNvPr>
          <p:cNvSpPr txBox="1"/>
          <p:nvPr/>
        </p:nvSpPr>
        <p:spPr>
          <a:xfrm>
            <a:off x="0" y="3646544"/>
            <a:ext cx="23252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кадастровые номера зданий, расположенные на земельном участке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2B6DA6E-7328-4FAA-8045-1D3591806774}"/>
              </a:ext>
            </a:extLst>
          </p:cNvPr>
          <p:cNvCxnSpPr>
            <a:cxnSpLocks/>
          </p:cNvCxnSpPr>
          <p:nvPr/>
        </p:nvCxnSpPr>
        <p:spPr>
          <a:xfrm flipV="1">
            <a:off x="79375" y="3487425"/>
            <a:ext cx="1" cy="21120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F23E31A-2E11-4E18-8CC4-5358DFF1FC27}"/>
              </a:ext>
            </a:extLst>
          </p:cNvPr>
          <p:cNvSpPr/>
          <p:nvPr/>
        </p:nvSpPr>
        <p:spPr>
          <a:xfrm>
            <a:off x="65301" y="54870"/>
            <a:ext cx="104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783D0"/>
                </a:solidFill>
                <a:latin typeface="+mj-lt"/>
              </a:rPr>
              <a:t>201</a:t>
            </a:r>
            <a:r>
              <a:rPr lang="ru-RU" sz="3200" b="1" dirty="0">
                <a:solidFill>
                  <a:srgbClr val="0783D0"/>
                </a:solidFill>
                <a:latin typeface="+mj-lt"/>
              </a:rPr>
              <a:t>9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B57CFB-E202-4189-8019-7DD72A56A727}"/>
              </a:ext>
            </a:extLst>
          </p:cNvPr>
          <p:cNvCxnSpPr/>
          <p:nvPr/>
        </p:nvCxnSpPr>
        <p:spPr>
          <a:xfrm>
            <a:off x="1107844" y="106664"/>
            <a:ext cx="0" cy="646329"/>
          </a:xfrm>
          <a:prstGeom prst="line">
            <a:avLst/>
          </a:prstGeom>
          <a:ln>
            <a:solidFill>
              <a:srgbClr val="087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657C75-3C15-4715-BFFF-762055B00512}"/>
              </a:ext>
            </a:extLst>
          </p:cNvPr>
          <p:cNvSpPr txBox="1"/>
          <p:nvPr/>
        </p:nvSpPr>
        <p:spPr>
          <a:xfrm>
            <a:off x="65300" y="462849"/>
            <a:ext cx="104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783D0"/>
                </a:solidFill>
              </a:rPr>
              <a:t>г. Иркутск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EE2CF36-5B41-4E18-BDB3-2BCC27BF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996" y="121429"/>
            <a:ext cx="447634" cy="46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801630" y="94549"/>
            <a:ext cx="13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782C8"/>
                </a:solidFill>
              </a:rPr>
              <a:t>ГБУ РО «Центр ГКО»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742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«АИС Кадастровая оценка: структуризация объектов недвижимости»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85F4344-9F1B-4105-894C-B85E1BCB1FC3}"/>
              </a:ext>
            </a:extLst>
          </p:cNvPr>
          <p:cNvCxnSpPr/>
          <p:nvPr/>
        </p:nvCxnSpPr>
        <p:spPr>
          <a:xfrm flipH="1">
            <a:off x="1400176" y="737413"/>
            <a:ext cx="885360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1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F514B77-A246-41AD-B79C-0B4C67FE8C6C}"/>
              </a:ext>
            </a:extLst>
          </p:cNvPr>
          <p:cNvSpPr txBox="1"/>
          <p:nvPr/>
        </p:nvSpPr>
        <p:spPr>
          <a:xfrm>
            <a:off x="356130" y="6476506"/>
            <a:ext cx="219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Автоматизация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0372" y="6482877"/>
            <a:ext cx="1169125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216763" y="6503480"/>
            <a:ext cx="61426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04626" y="6484779"/>
            <a:ext cx="43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H="1">
            <a:off x="356130" y="6521715"/>
            <a:ext cx="2190425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F9B31B-26FF-4E0F-A428-9A3992ECD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26" b="16232"/>
          <a:stretch/>
        </p:blipFill>
        <p:spPr>
          <a:xfrm>
            <a:off x="0" y="1513504"/>
            <a:ext cx="12192000" cy="4971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F2C6E0-4863-4163-8E2F-13A120983747}"/>
              </a:ext>
            </a:extLst>
          </p:cNvPr>
          <p:cNvSpPr txBox="1"/>
          <p:nvPr/>
        </p:nvSpPr>
        <p:spPr>
          <a:xfrm>
            <a:off x="120718" y="1123570"/>
            <a:ext cx="1175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Основное рабочее пространство приложения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2BC199E-10E6-41BB-90CA-59FE1BFAC074}"/>
              </a:ext>
            </a:extLst>
          </p:cNvPr>
          <p:cNvSpPr/>
          <p:nvPr/>
        </p:nvSpPr>
        <p:spPr>
          <a:xfrm>
            <a:off x="5313941" y="3333258"/>
            <a:ext cx="1008705" cy="17733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B00383-9788-4D30-85ED-5DEE0E80B5AC}"/>
              </a:ext>
            </a:extLst>
          </p:cNvPr>
          <p:cNvSpPr txBox="1"/>
          <p:nvPr/>
        </p:nvSpPr>
        <p:spPr>
          <a:xfrm>
            <a:off x="5322277" y="3741798"/>
            <a:ext cx="232527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Возможность на стадии группировки уточнить код КЛАДР. Система имеет встроенный контроль за изменением поля с возможностью выборки данных объектов.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2B6DA6E-7328-4FAA-8045-1D3591806774}"/>
              </a:ext>
            </a:extLst>
          </p:cNvPr>
          <p:cNvCxnSpPr>
            <a:cxnSpLocks/>
          </p:cNvCxnSpPr>
          <p:nvPr/>
        </p:nvCxnSpPr>
        <p:spPr>
          <a:xfrm flipV="1">
            <a:off x="5369171" y="3512781"/>
            <a:ext cx="1222" cy="37980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F23E31A-2E11-4E18-8CC4-5358DFF1FC27}"/>
              </a:ext>
            </a:extLst>
          </p:cNvPr>
          <p:cNvSpPr/>
          <p:nvPr/>
        </p:nvSpPr>
        <p:spPr>
          <a:xfrm>
            <a:off x="65301" y="54870"/>
            <a:ext cx="104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783D0"/>
                </a:solidFill>
                <a:latin typeface="+mj-lt"/>
              </a:rPr>
              <a:t>201</a:t>
            </a:r>
            <a:r>
              <a:rPr lang="ru-RU" sz="3200" b="1" dirty="0">
                <a:solidFill>
                  <a:srgbClr val="0783D0"/>
                </a:solidFill>
                <a:latin typeface="+mj-lt"/>
              </a:rPr>
              <a:t>9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B57CFB-E202-4189-8019-7DD72A56A727}"/>
              </a:ext>
            </a:extLst>
          </p:cNvPr>
          <p:cNvCxnSpPr/>
          <p:nvPr/>
        </p:nvCxnSpPr>
        <p:spPr>
          <a:xfrm>
            <a:off x="1107844" y="106664"/>
            <a:ext cx="0" cy="646329"/>
          </a:xfrm>
          <a:prstGeom prst="line">
            <a:avLst/>
          </a:prstGeom>
          <a:ln>
            <a:solidFill>
              <a:srgbClr val="087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657C75-3C15-4715-BFFF-762055B00512}"/>
              </a:ext>
            </a:extLst>
          </p:cNvPr>
          <p:cNvSpPr txBox="1"/>
          <p:nvPr/>
        </p:nvSpPr>
        <p:spPr>
          <a:xfrm>
            <a:off x="65300" y="462849"/>
            <a:ext cx="104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783D0"/>
                </a:solidFill>
              </a:rPr>
              <a:t>г. Иркутск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EE2CF36-5B41-4E18-BDB3-2BCC27BF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996" y="121429"/>
            <a:ext cx="447634" cy="46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801630" y="94549"/>
            <a:ext cx="13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782C8"/>
                </a:solidFill>
              </a:rPr>
              <a:t>ГБУ РО «Центр ГКО»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742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«АИС Кадастровая оценка: структуризация объектов недвижимости»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85F4344-9F1B-4105-894C-B85E1BCB1FC3}"/>
              </a:ext>
            </a:extLst>
          </p:cNvPr>
          <p:cNvCxnSpPr/>
          <p:nvPr/>
        </p:nvCxnSpPr>
        <p:spPr>
          <a:xfrm flipH="1">
            <a:off x="1400176" y="737413"/>
            <a:ext cx="885360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37">
            <a:extLst>
              <a:ext uri="{FF2B5EF4-FFF2-40B4-BE49-F238E27FC236}">
                <a16:creationId xmlns:a16="http://schemas.microsoft.com/office/drawing/2014/main" id="{62BC199E-10E6-41BB-90CA-59FE1BFAC074}"/>
              </a:ext>
            </a:extLst>
          </p:cNvPr>
          <p:cNvSpPr/>
          <p:nvPr/>
        </p:nvSpPr>
        <p:spPr>
          <a:xfrm>
            <a:off x="11612297" y="3317629"/>
            <a:ext cx="158750" cy="16979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00383-9788-4D30-85ED-5DEE0E80B5AC}"/>
              </a:ext>
            </a:extLst>
          </p:cNvPr>
          <p:cNvSpPr txBox="1"/>
          <p:nvPr/>
        </p:nvSpPr>
        <p:spPr>
          <a:xfrm>
            <a:off x="9952894" y="2344947"/>
            <a:ext cx="21550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Дублирование группировки на нижестоящие объекты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6D54178-5F7A-4780-9494-1860EE100E87}"/>
              </a:ext>
            </a:extLst>
          </p:cNvPr>
          <p:cNvCxnSpPr>
            <a:cxnSpLocks/>
          </p:cNvCxnSpPr>
          <p:nvPr/>
        </p:nvCxnSpPr>
        <p:spPr>
          <a:xfrm>
            <a:off x="11691815" y="2751015"/>
            <a:ext cx="1082" cy="56661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7">
            <a:extLst>
              <a:ext uri="{FF2B5EF4-FFF2-40B4-BE49-F238E27FC236}">
                <a16:creationId xmlns:a16="http://schemas.microsoft.com/office/drawing/2014/main" id="{62BC199E-10E6-41BB-90CA-59FE1BFAC074}"/>
              </a:ext>
            </a:extLst>
          </p:cNvPr>
          <p:cNvSpPr/>
          <p:nvPr/>
        </p:nvSpPr>
        <p:spPr>
          <a:xfrm>
            <a:off x="8421077" y="3333259"/>
            <a:ext cx="158750" cy="16979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B00383-9788-4D30-85ED-5DEE0E80B5AC}"/>
              </a:ext>
            </a:extLst>
          </p:cNvPr>
          <p:cNvSpPr txBox="1"/>
          <p:nvPr/>
        </p:nvSpPr>
        <p:spPr>
          <a:xfrm>
            <a:off x="8421077" y="3654297"/>
            <a:ext cx="23252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Отметка для последующего уточнения характеристик объекта в органах местного самоуправления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2B6DA6E-7328-4FAA-8045-1D3591806774}"/>
              </a:ext>
            </a:extLst>
          </p:cNvPr>
          <p:cNvCxnSpPr>
            <a:cxnSpLocks/>
          </p:cNvCxnSpPr>
          <p:nvPr/>
        </p:nvCxnSpPr>
        <p:spPr>
          <a:xfrm flipV="1">
            <a:off x="8500452" y="3495178"/>
            <a:ext cx="1" cy="21120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737413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2400" b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56128" y="6522532"/>
            <a:ext cx="1488833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128" y="6485661"/>
            <a:ext cx="1488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контакты</a:t>
            </a:r>
          </a:p>
        </p:txBody>
      </p:sp>
      <p:pic>
        <p:nvPicPr>
          <p:cNvPr id="5" name="Picture 2" descr="E:\1\png3\001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2" y="2378803"/>
            <a:ext cx="172455" cy="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741" y="2264975"/>
            <a:ext cx="322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mail@cgkoro.ru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 descr="E:\1\png3\019-phone-c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2662132"/>
            <a:ext cx="192602" cy="1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741" y="2558378"/>
            <a:ext cx="322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(4912) 559-062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5" descr="E:\1\png3\003-placeholder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8" y="2044102"/>
            <a:ext cx="248701" cy="2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129" y="1968397"/>
            <a:ext cx="470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г. Рязань,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Солотчинское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шоссе, д.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635" y="2016274"/>
            <a:ext cx="445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http://cgkoro.ru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https://www.facebook.com/cgkoro.ru/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https://vk.com/cgko_ro</a:t>
            </a:r>
          </a:p>
        </p:txBody>
      </p:sp>
      <p:pic>
        <p:nvPicPr>
          <p:cNvPr id="12" name="Picture 7" descr="E:\1\png4\002-v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71" y="2734747"/>
            <a:ext cx="223741" cy="2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E:\1\png4\001-facebo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01" y="2427326"/>
            <a:ext cx="225281" cy="2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250372" y="6482877"/>
            <a:ext cx="1169125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1" y="1637457"/>
            <a:ext cx="4905376" cy="321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/>
              <a:t>Адрес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86624" y="1637457"/>
            <a:ext cx="4905376" cy="321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/>
              <a:t>В сети интернет</a:t>
            </a:r>
          </a:p>
        </p:txBody>
      </p:sp>
      <p:pic>
        <p:nvPicPr>
          <p:cNvPr id="17" name="Picture 6" descr="E:\1\png4\004-global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97" y="2112889"/>
            <a:ext cx="243689" cy="2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" y="3831005"/>
            <a:ext cx="4905376" cy="321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 общим вопросам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1811" y="4222034"/>
            <a:ext cx="4623564" cy="1494584"/>
            <a:chOff x="281811" y="4076894"/>
            <a:chExt cx="2592019" cy="1494584"/>
          </a:xfrm>
        </p:grpSpPr>
        <p:sp>
          <p:nvSpPr>
            <p:cNvPr id="20" name="TextBox 19"/>
            <p:cNvSpPr txBox="1"/>
            <p:nvPr/>
          </p:nvSpPr>
          <p:spPr>
            <a:xfrm>
              <a:off x="281811" y="4076894"/>
              <a:ext cx="2592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Леонтьева</a:t>
              </a:r>
            </a:p>
            <a:p>
              <a:r>
                <a:rPr lang="ru-RU" b="1" dirty="0"/>
                <a:t>Оксана Викторовна</a:t>
              </a:r>
            </a:p>
          </p:txBody>
        </p:sp>
        <p:pic>
          <p:nvPicPr>
            <p:cNvPr id="21" name="Picture 2" descr="E:\1\png3\001-e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2" y="5037959"/>
              <a:ext cx="111833" cy="172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18012" y="4939521"/>
              <a:ext cx="225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leonteva.ov@cgkoro.ru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3" name="Picture 3" descr="E:\1\png3\019-phone-c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48" y="5308852"/>
              <a:ext cx="124898" cy="19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18011" y="5232924"/>
              <a:ext cx="225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(4912) 559-062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811" y="4657422"/>
              <a:ext cx="249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помощник руководителя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286624" y="4242079"/>
            <a:ext cx="4242906" cy="1793176"/>
            <a:chOff x="7101492" y="5189257"/>
            <a:chExt cx="2810450" cy="1793176"/>
          </a:xfrm>
        </p:grpSpPr>
        <p:sp>
          <p:nvSpPr>
            <p:cNvPr id="35" name="TextBox 34"/>
            <p:cNvSpPr txBox="1"/>
            <p:nvPr/>
          </p:nvSpPr>
          <p:spPr>
            <a:xfrm>
              <a:off x="7101492" y="5189257"/>
              <a:ext cx="2810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Холопов</a:t>
              </a:r>
            </a:p>
            <a:p>
              <a:r>
                <a:rPr lang="ru-RU" b="1" dirty="0"/>
                <a:t>Владимир Евгеньевич</a:t>
              </a:r>
            </a:p>
          </p:txBody>
        </p:sp>
        <p:pic>
          <p:nvPicPr>
            <p:cNvPr id="36" name="Picture 2" descr="E:\1\png3\001-e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503" y="6448914"/>
              <a:ext cx="127951" cy="172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437692" y="6350476"/>
              <a:ext cx="2474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holopov.ve@cgkoro.ru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8" name="Picture 3" descr="E:\1\png3\019-phone-c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428" y="6719807"/>
              <a:ext cx="142899" cy="19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437691" y="6643879"/>
              <a:ext cx="2474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(4912) 559-062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доб. 1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1492" y="5769785"/>
              <a:ext cx="28104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начальник отдела</a:t>
              </a:r>
            </a:p>
            <a:p>
              <a:r>
                <a:rPr lang="ru-RU" sz="1600" dirty="0"/>
                <a:t>информационных технологий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286624" y="3831005"/>
            <a:ext cx="4905376" cy="321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 вопросам программного обеспечения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11216763" y="6503480"/>
            <a:ext cx="61426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F23E31A-2E11-4E18-8CC4-5358DFF1FC27}"/>
              </a:ext>
            </a:extLst>
          </p:cNvPr>
          <p:cNvSpPr/>
          <p:nvPr/>
        </p:nvSpPr>
        <p:spPr>
          <a:xfrm>
            <a:off x="65301" y="54870"/>
            <a:ext cx="104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783D0"/>
                </a:solidFill>
                <a:latin typeface="+mj-lt"/>
              </a:rPr>
              <a:t>201</a:t>
            </a:r>
            <a:r>
              <a:rPr lang="ru-RU" sz="3200" b="1" dirty="0">
                <a:solidFill>
                  <a:srgbClr val="0783D0"/>
                </a:solidFill>
                <a:latin typeface="+mj-lt"/>
              </a:rPr>
              <a:t>9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4B57CFB-E202-4189-8019-7DD72A56A727}"/>
              </a:ext>
            </a:extLst>
          </p:cNvPr>
          <p:cNvCxnSpPr/>
          <p:nvPr/>
        </p:nvCxnSpPr>
        <p:spPr>
          <a:xfrm>
            <a:off x="1107844" y="106664"/>
            <a:ext cx="0" cy="646329"/>
          </a:xfrm>
          <a:prstGeom prst="line">
            <a:avLst/>
          </a:prstGeom>
          <a:ln>
            <a:solidFill>
              <a:srgbClr val="087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C657C75-3C15-4715-BFFF-762055B00512}"/>
              </a:ext>
            </a:extLst>
          </p:cNvPr>
          <p:cNvSpPr txBox="1"/>
          <p:nvPr/>
        </p:nvSpPr>
        <p:spPr>
          <a:xfrm>
            <a:off x="65300" y="462849"/>
            <a:ext cx="104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783D0"/>
                </a:solidFill>
              </a:rPr>
              <a:t>г. Иркутск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EE2CF36-5B41-4E18-BDB3-2BCC27BFA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3996" y="121429"/>
            <a:ext cx="447634" cy="46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801630" y="94549"/>
            <a:ext cx="13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782C8"/>
                </a:solidFill>
              </a:rPr>
              <a:t>ГБУ РО «Центр ГКО»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185F4344-9F1B-4105-894C-B85E1BCB1FC3}"/>
              </a:ext>
            </a:extLst>
          </p:cNvPr>
          <p:cNvCxnSpPr/>
          <p:nvPr/>
        </p:nvCxnSpPr>
        <p:spPr>
          <a:xfrm flipH="1">
            <a:off x="1400176" y="737413"/>
            <a:ext cx="885360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304626" y="6484779"/>
            <a:ext cx="43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38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430</Words>
  <Application>Microsoft Office PowerPoint</Application>
  <PresentationFormat>Широкоэкранный</PresentationFormat>
  <Paragraphs>84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Юрьевич Ульянов</dc:creator>
  <cp:lastModifiedBy>Владимир Иванов</cp:lastModifiedBy>
  <cp:revision>18</cp:revision>
  <dcterms:created xsi:type="dcterms:W3CDTF">2019-02-24T16:17:29Z</dcterms:created>
  <dcterms:modified xsi:type="dcterms:W3CDTF">2019-03-06T08:49:57Z</dcterms:modified>
</cp:coreProperties>
</file>